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12"/>
  </p:handoutMasterIdLst>
  <p:sldIdLst>
    <p:sldId id="265" r:id="rId2"/>
    <p:sldId id="295" r:id="rId3"/>
    <p:sldId id="302" r:id="rId4"/>
    <p:sldId id="296" r:id="rId5"/>
    <p:sldId id="297" r:id="rId6"/>
    <p:sldId id="300" r:id="rId7"/>
    <p:sldId id="298" r:id="rId8"/>
    <p:sldId id="299" r:id="rId9"/>
    <p:sldId id="301" r:id="rId10"/>
    <p:sldId id="258" r:id="rId11"/>
  </p:sldIdLst>
  <p:sldSz cx="9144000" cy="6858000" type="screen4x3"/>
  <p:notesSz cx="6805613" cy="994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7" autoAdjust="0"/>
    <p:restoredTop sz="87104" autoAdjust="0"/>
  </p:normalViewPr>
  <p:slideViewPr>
    <p:cSldViewPr snapToGrid="0" snapToObjects="1">
      <p:cViewPr>
        <p:scale>
          <a:sx n="75" d="100"/>
          <a:sy n="75" d="100"/>
        </p:scale>
        <p:origin x="-2580" y="-5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8C2447-89D2-4A74-B9CC-D6AB37CFF025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5625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450" y="9445625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28E80B-716A-4926-B3EE-2B57462438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7956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A1A4-6815-974E-BA95-8997D9861B8C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9871-58B6-DA4A-AA39-0434D14AE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222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Click to edit Master text styles</a:t>
            </a:r>
          </a:p>
          <a:p>
            <a:pPr lvl="1"/>
            <a:r>
              <a:rPr lang="hr-HR" smtClean="0"/>
              <a:t>Second level</a:t>
            </a:r>
          </a:p>
          <a:p>
            <a:pPr lvl="2"/>
            <a:r>
              <a:rPr lang="hr-HR" smtClean="0"/>
              <a:t>Third level</a:t>
            </a:r>
          </a:p>
          <a:p>
            <a:pPr lvl="3"/>
            <a:r>
              <a:rPr lang="hr-HR" smtClean="0"/>
              <a:t>Fourth level</a:t>
            </a:r>
          </a:p>
          <a:p>
            <a:pPr lvl="4"/>
            <a:r>
              <a:rPr lang="hr-HR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A1A4-6815-974E-BA95-8997D9861B8C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9871-58B6-DA4A-AA39-0434D14AE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952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hr-HR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hr-HR" smtClean="0"/>
              <a:t>Click to edit Master text styles</a:t>
            </a:r>
          </a:p>
          <a:p>
            <a:pPr lvl="1"/>
            <a:r>
              <a:rPr lang="hr-HR" smtClean="0"/>
              <a:t>Second level</a:t>
            </a:r>
          </a:p>
          <a:p>
            <a:pPr lvl="2"/>
            <a:r>
              <a:rPr lang="hr-HR" smtClean="0"/>
              <a:t>Third level</a:t>
            </a:r>
          </a:p>
          <a:p>
            <a:pPr lvl="3"/>
            <a:r>
              <a:rPr lang="hr-HR" smtClean="0"/>
              <a:t>Fourth level</a:t>
            </a:r>
          </a:p>
          <a:p>
            <a:pPr lvl="4"/>
            <a:r>
              <a:rPr lang="hr-HR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A1A4-6815-974E-BA95-8997D9861B8C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9871-58B6-DA4A-AA39-0434D14AE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399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Click to edit Master text styles</a:t>
            </a:r>
          </a:p>
          <a:p>
            <a:pPr lvl="1"/>
            <a:r>
              <a:rPr lang="hr-HR" smtClean="0"/>
              <a:t>Second level</a:t>
            </a:r>
          </a:p>
          <a:p>
            <a:pPr lvl="2"/>
            <a:r>
              <a:rPr lang="hr-HR" smtClean="0"/>
              <a:t>Third level</a:t>
            </a:r>
          </a:p>
          <a:p>
            <a:pPr lvl="3"/>
            <a:r>
              <a:rPr lang="hr-HR" smtClean="0"/>
              <a:t>Fourth level</a:t>
            </a:r>
          </a:p>
          <a:p>
            <a:pPr lvl="4"/>
            <a:r>
              <a:rPr lang="hr-HR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A1A4-6815-974E-BA95-8997D9861B8C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9871-58B6-DA4A-AA39-0434D14AE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92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A1A4-6815-974E-BA95-8997D9861B8C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9871-58B6-DA4A-AA39-0434D14AE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442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hr-HR" smtClean="0"/>
              <a:t>Click to edit Master text styles</a:t>
            </a:r>
          </a:p>
          <a:p>
            <a:pPr lvl="1"/>
            <a:r>
              <a:rPr lang="hr-HR" smtClean="0"/>
              <a:t>Second level</a:t>
            </a:r>
          </a:p>
          <a:p>
            <a:pPr lvl="2"/>
            <a:r>
              <a:rPr lang="hr-HR" smtClean="0"/>
              <a:t>Third level</a:t>
            </a:r>
          </a:p>
          <a:p>
            <a:pPr lvl="3"/>
            <a:r>
              <a:rPr lang="hr-HR" smtClean="0"/>
              <a:t>Fourth level</a:t>
            </a:r>
          </a:p>
          <a:p>
            <a:pPr lvl="4"/>
            <a:r>
              <a:rPr lang="hr-HR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hr-HR" smtClean="0"/>
              <a:t>Click to edit Master text styles</a:t>
            </a:r>
          </a:p>
          <a:p>
            <a:pPr lvl="1"/>
            <a:r>
              <a:rPr lang="hr-HR" smtClean="0"/>
              <a:t>Second level</a:t>
            </a:r>
          </a:p>
          <a:p>
            <a:pPr lvl="2"/>
            <a:r>
              <a:rPr lang="hr-HR" smtClean="0"/>
              <a:t>Third level</a:t>
            </a:r>
          </a:p>
          <a:p>
            <a:pPr lvl="3"/>
            <a:r>
              <a:rPr lang="hr-HR" smtClean="0"/>
              <a:t>Fourth level</a:t>
            </a:r>
          </a:p>
          <a:p>
            <a:pPr lvl="4"/>
            <a:r>
              <a:rPr lang="hr-HR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A1A4-6815-974E-BA95-8997D9861B8C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9871-58B6-DA4A-AA39-0434D14AE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532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hr-HR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hr-HR" smtClean="0"/>
              <a:t>Click to edit Master text styles</a:t>
            </a:r>
          </a:p>
          <a:p>
            <a:pPr lvl="1"/>
            <a:r>
              <a:rPr lang="hr-HR" smtClean="0"/>
              <a:t>Second level</a:t>
            </a:r>
          </a:p>
          <a:p>
            <a:pPr lvl="2"/>
            <a:r>
              <a:rPr lang="hr-HR" smtClean="0"/>
              <a:t>Third level</a:t>
            </a:r>
          </a:p>
          <a:p>
            <a:pPr lvl="3"/>
            <a:r>
              <a:rPr lang="hr-HR" smtClean="0"/>
              <a:t>Fourth level</a:t>
            </a:r>
          </a:p>
          <a:p>
            <a:pPr lvl="4"/>
            <a:r>
              <a:rPr lang="hr-HR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hr-HR" smtClean="0"/>
              <a:t>Click to edit Master text styles</a:t>
            </a:r>
          </a:p>
          <a:p>
            <a:pPr lvl="1"/>
            <a:r>
              <a:rPr lang="hr-HR" smtClean="0"/>
              <a:t>Second level</a:t>
            </a:r>
          </a:p>
          <a:p>
            <a:pPr lvl="2"/>
            <a:r>
              <a:rPr lang="hr-HR" smtClean="0"/>
              <a:t>Third level</a:t>
            </a:r>
          </a:p>
          <a:p>
            <a:pPr lvl="3"/>
            <a:r>
              <a:rPr lang="hr-HR" smtClean="0"/>
              <a:t>Fourth level</a:t>
            </a:r>
          </a:p>
          <a:p>
            <a:pPr lvl="4"/>
            <a:r>
              <a:rPr lang="hr-HR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A1A4-6815-974E-BA95-8997D9861B8C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9871-58B6-DA4A-AA39-0434D14AE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594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A1A4-6815-974E-BA95-8997D9861B8C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9871-58B6-DA4A-AA39-0434D14AE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142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A1A4-6815-974E-BA95-8997D9861B8C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9871-58B6-DA4A-AA39-0434D14AE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68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Click to edit Master text styles</a:t>
            </a:r>
          </a:p>
          <a:p>
            <a:pPr lvl="1"/>
            <a:r>
              <a:rPr lang="hr-HR" smtClean="0"/>
              <a:t>Second level</a:t>
            </a:r>
          </a:p>
          <a:p>
            <a:pPr lvl="2"/>
            <a:r>
              <a:rPr lang="hr-HR" smtClean="0"/>
              <a:t>Third level</a:t>
            </a:r>
          </a:p>
          <a:p>
            <a:pPr lvl="3"/>
            <a:r>
              <a:rPr lang="hr-HR" smtClean="0"/>
              <a:t>Fourth level</a:t>
            </a:r>
          </a:p>
          <a:p>
            <a:pPr lvl="4"/>
            <a:r>
              <a:rPr lang="hr-HR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A1A4-6815-974E-BA95-8997D9861B8C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9871-58B6-DA4A-AA39-0434D14AE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19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A1A4-6815-974E-BA95-8997D9861B8C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9871-58B6-DA4A-AA39-0434D14AE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022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Click to edit Master text styles</a:t>
            </a:r>
          </a:p>
          <a:p>
            <a:pPr lvl="1"/>
            <a:r>
              <a:rPr lang="hr-HR" smtClean="0"/>
              <a:t>Second level</a:t>
            </a:r>
          </a:p>
          <a:p>
            <a:pPr lvl="2"/>
            <a:r>
              <a:rPr lang="hr-HR" smtClean="0"/>
              <a:t>Third level</a:t>
            </a:r>
          </a:p>
          <a:p>
            <a:pPr lvl="3"/>
            <a:r>
              <a:rPr lang="hr-HR" smtClean="0"/>
              <a:t>Fourth level</a:t>
            </a:r>
          </a:p>
          <a:p>
            <a:pPr lvl="4"/>
            <a:r>
              <a:rPr lang="hr-HR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6A1A4-6815-974E-BA95-8997D9861B8C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369871-58B6-DA4A-AA39-0434D14AE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763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png"/><Relationship Id="rId7" Type="http://schemas.openxmlformats.org/officeDocument/2006/relationships/hyperlink" Target="http://www.google.ch/url?sa=i&amp;rct=j&amp;q=&amp;esrc=s&amp;source=images&amp;cd=&amp;cad=rja&amp;uact=8&amp;ved=0ahUKEwivt4ixofvTAhUFChoKHQLbArAQjRwIBw&amp;url=http://www.contakt-spuren.ch/migrationsgeschichte-im-allgemeinen/zeitstrahl-1848-bis-heute/zeitstrahl-grossansicht&amp;psig=AFQjCNF_CEF2YhDQ5Serhukq-WyMngowNg&amp;ust=1495258986996377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hyperlink" Target="http://www.google.ch/url?sa=i&amp;rct=j&amp;q=&amp;esrc=s&amp;source=images&amp;cd=&amp;ved=0ahUKEwix2u3voPvTAhXGVhoKHXVoA8QQjRwIBw&amp;url=http://www.tagesanzeiger.ch/kultur/diverses/pWieder-eine-Schiffsladung-Schweizerp/story/15541239&amp;psig=AFQjCNF_CEF2YhDQ5Serhukq-WyMngowNg&amp;ust=1495258986996377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hyperlink" Target="https://www.google.ch/url?sa=i&amp;rct=j&amp;q=&amp;esrc=s&amp;source=imgres&amp;cd=&amp;cad=rja&amp;uact=8&amp;ved=0ahUKEwj2pJq86_LXAhVHbVAKHVLgBZoQjRwIBw&amp;url=https://www.neglecteddiseases.gov/resources/newsroom/news-detail/usaid-partners-announce-6-billion-to-expand-fight-against-neglected-tropical-diseases&amp;psig=AOvVaw2ovNBm5Pr6MFW6d1D2Ai3c&amp;ust=151256221062850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ogle.ch/url?sa=i&amp;rct=j&amp;q=&amp;esrc=s&amp;source=images&amp;cd=&amp;cad=rja&amp;uact=8&amp;ved=0ahUKEwil5pT16_LXAhXGZVAKHZ3KAbcQjRwIBw&amp;url=https://de.wikipedia.org/wiki/Internationale_Organisation_f%C3%BCr_Migration&amp;psig=AOvVaw2rnS359JMMlb7VM6aPDW0a&amp;ust=1512562327233754" TargetMode="External"/><Relationship Id="rId5" Type="http://schemas.openxmlformats.org/officeDocument/2006/relationships/image" Target="../media/image9.png"/><Relationship Id="rId10" Type="http://schemas.openxmlformats.org/officeDocument/2006/relationships/image" Target="../media/image13.png"/><Relationship Id="rId4" Type="http://schemas.openxmlformats.org/officeDocument/2006/relationships/hyperlink" Target="https://www.google.ch/url?sa=i&amp;rct=j&amp;q=&amp;esrc=s&amp;source=images&amp;cd=&amp;cad=rja&amp;uact=8&amp;ved=0ahUKEwjCnN7h6_LXAhUEJ1AKHcK7AkcQjRwIBw&amp;url=https://de.wikipedia.org/wiki/Entwicklungsprogramm_der_Vereinten_Nationen&amp;psig=AOvVaw3CRl02X7YYiuBSpiuihLEu&amp;ust=1512562270217325" TargetMode="External"/><Relationship Id="rId9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3046" y="452961"/>
            <a:ext cx="7825154" cy="5185839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Di</a:t>
            </a:r>
            <a:r>
              <a:rPr lang="bs-Latn-BA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j</a:t>
            </a:r>
            <a:r>
              <a:rPr lang="en-US" sz="4000" b="1" dirty="0" err="1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aspora</a:t>
            </a:r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 </a:t>
            </a:r>
            <a:r>
              <a:rPr lang="bs-Latn-BA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za razvitak</a:t>
            </a:r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#D4D</a:t>
            </a:r>
            <a:b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4000" b="1" dirty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4000" b="1" dirty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4000" b="1" dirty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4000" b="1" dirty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4000" b="1" dirty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4000" b="1" dirty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2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Sarajevo, </a:t>
            </a:r>
            <a:r>
              <a:rPr lang="en-US" sz="2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13</a:t>
            </a:r>
            <a:r>
              <a:rPr lang="bs-Latn-BA" sz="2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. prosinac</a:t>
            </a:r>
            <a:r>
              <a:rPr lang="en-US" sz="2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 2017</a:t>
            </a:r>
            <a:r>
              <a:rPr lang="bs-Latn-BA" sz="2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. godine</a:t>
            </a:r>
            <a:r>
              <a:rPr lang="en-US" sz="2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 </a:t>
            </a:r>
            <a:endParaRPr lang="en-US" sz="2000" b="1" dirty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832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633045" y="723900"/>
            <a:ext cx="8293241" cy="4597400"/>
          </a:xfrm>
        </p:spPr>
        <p:txBody>
          <a:bodyPr>
            <a:normAutofit fontScale="90000"/>
          </a:bodyPr>
          <a:lstStyle/>
          <a:p>
            <a:pPr algn="l"/>
            <a:r>
              <a:rPr lang="bs-Latn-BA" sz="25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Švicarski program za suradnju u </a:t>
            </a:r>
            <a:r>
              <a:rPr lang="en-US" sz="25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 </a:t>
            </a:r>
            <a:r>
              <a:rPr lang="en-US" sz="2500" b="1" dirty="0" err="1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BiH</a:t>
            </a:r>
            <a:r>
              <a:rPr lang="en-US" sz="25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25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bs-Latn-BA" sz="25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Veleposlanstvo Švicarske</a:t>
            </a:r>
            <a:r>
              <a:rPr lang="en-US" sz="2500" dirty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2500" dirty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2500" dirty="0" err="1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Zmaja</a:t>
            </a:r>
            <a:r>
              <a:rPr lang="en-US" sz="25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 od </a:t>
            </a:r>
            <a:r>
              <a:rPr lang="en-US" sz="2500" dirty="0" err="1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Bosne</a:t>
            </a:r>
            <a:r>
              <a:rPr lang="en-US" sz="25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 11</a:t>
            </a:r>
            <a:br>
              <a:rPr lang="en-US" sz="25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25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71000 Sarajevo</a:t>
            </a:r>
            <a:br>
              <a:rPr lang="en-US" sz="25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2000" dirty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2000" dirty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Web</a:t>
            </a:r>
            <a:r>
              <a:rPr lang="bs-Latn-BA" sz="2000" dirty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 </a:t>
            </a:r>
            <a:r>
              <a:rPr lang="bs-Latn-BA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str.</a:t>
            </a:r>
            <a: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:</a:t>
            </a:r>
            <a: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		https://www.eda.admin.ch/bosnia-and-herzegovina</a:t>
            </a:r>
            <a:b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Facebook: 	@</a:t>
            </a:r>
            <a:r>
              <a:rPr lang="en-US" sz="2000" dirty="0" err="1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SwissEmbassySarajevo</a:t>
            </a:r>
            <a: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Online map:	http://www.svicarskaubih.ba / http://www.swissinbih.ba</a:t>
            </a:r>
            <a:b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2000" dirty="0" err="1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Youtube</a:t>
            </a:r>
            <a: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:		</a:t>
            </a:r>
            <a:r>
              <a:rPr lang="en-US" sz="2000" dirty="0" err="1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SwissEmbassy@CH_Sarajevo</a:t>
            </a:r>
            <a: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 </a:t>
            </a:r>
            <a:b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Azra </a:t>
            </a:r>
            <a:r>
              <a:rPr lang="bs-Latn-BA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Š</a:t>
            </a:r>
            <a:r>
              <a:rPr lang="de-CH" sz="2000" dirty="0" err="1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arenkapa</a:t>
            </a:r>
            <a:r>
              <a:rPr lang="de-CH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		</a:t>
            </a:r>
            <a: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		David Kramer</a:t>
            </a:r>
            <a:b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Program</a:t>
            </a:r>
            <a:r>
              <a:rPr lang="bs-Latn-BA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ski časnik za migracije</a:t>
            </a:r>
            <a: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	</a:t>
            </a:r>
            <a: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	</a:t>
            </a:r>
            <a:r>
              <a:rPr lang="bs-Latn-BA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Zamjenik ravnateljice </a:t>
            </a:r>
            <a:r>
              <a:rPr lang="bs-Latn-BA" sz="2000" dirty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z</a:t>
            </a:r>
            <a:r>
              <a:rPr lang="bs-Latn-BA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a suradnju </a:t>
            </a:r>
            <a: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azra.sarenkapa@eda.admin.ch</a:t>
            </a:r>
            <a:r>
              <a:rPr lang="en-US" sz="2000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		david.kramer@eda.admin.ch </a:t>
            </a:r>
            <a:endParaRPr lang="en-US" sz="2000" dirty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16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infosperber.ch/data/attachements/NYT_Arme%20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71801"/>
            <a:ext cx="4714875" cy="294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infosperber.ch/data/dms/media/large/NYT_Titel_ArmeSchweiz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14875" cy="2971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Bildergebnis für auswanderung schweiz usa 19 jahrhundert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0"/>
            <a:ext cx="4454221" cy="2971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Bildergebnis für auswanderung schweiz usa 19 jahrhundert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8524" y="2971801"/>
            <a:ext cx="4435475" cy="294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943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7978"/>
            <a:ext cx="9144000" cy="7018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50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3046" y="732360"/>
            <a:ext cx="7825154" cy="4893739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60’000 </a:t>
            </a:r>
            <a:r>
              <a:rPr lang="bs-Latn-BA" sz="36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ljudi </a:t>
            </a:r>
            <a:r>
              <a:rPr lang="bs-Latn-BA" sz="36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podrijetlom iz </a:t>
            </a:r>
            <a:r>
              <a:rPr lang="en-US" sz="36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BiH</a:t>
            </a:r>
            <a:r>
              <a:rPr lang="en-US" sz="36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 </a:t>
            </a:r>
            <a:r>
              <a:rPr lang="bs-Latn-BA" sz="36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žive u Švicarskoj</a:t>
            </a:r>
            <a:r>
              <a:rPr lang="en-US" sz="36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. </a:t>
            </a:r>
            <a:r>
              <a:rPr lang="en-US" sz="36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36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36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36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36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36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36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36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bs-Latn-BA" sz="36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Više od doznaka iz</a:t>
            </a:r>
            <a:r>
              <a:rPr lang="en-US" sz="36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 </a:t>
            </a:r>
            <a:r>
              <a:rPr lang="bs-Latn-BA" sz="36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inozemstva</a:t>
            </a:r>
            <a:r>
              <a:rPr lang="en-US" sz="36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:</a:t>
            </a:r>
            <a:r>
              <a:rPr lang="en-US" sz="36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36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36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36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bs-Latn-BA" sz="36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Mreže</a:t>
            </a:r>
            <a:r>
              <a:rPr lang="en-US" sz="36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, </a:t>
            </a:r>
            <a:r>
              <a:rPr lang="bs-Latn-BA" sz="36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stručno znanje, vještine, kontakti</a:t>
            </a:r>
            <a:r>
              <a:rPr lang="en-US" sz="36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, </a:t>
            </a:r>
            <a:r>
              <a:rPr lang="bs-Latn-BA" sz="36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ulaganja</a:t>
            </a:r>
            <a:r>
              <a:rPr lang="en-US" sz="36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, </a:t>
            </a:r>
            <a:r>
              <a:rPr lang="en-US" sz="36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…</a:t>
            </a:r>
            <a:r>
              <a:rPr lang="en-US" sz="3600" b="1" dirty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3600" b="1" dirty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endParaRPr lang="en-US" sz="3600" b="1" dirty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654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33046" y="732361"/>
            <a:ext cx="7825154" cy="4728639"/>
          </a:xfrm>
        </p:spPr>
        <p:txBody>
          <a:bodyPr anchor="t">
            <a:normAutofit/>
          </a:bodyPr>
          <a:lstStyle/>
          <a:p>
            <a:pPr algn="l"/>
            <a:r>
              <a:rPr lang="bs-Latn-BA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Cilj</a:t>
            </a:r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: </a:t>
            </a:r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22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22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bs-Latn-BA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Više prilika i bolje </a:t>
            </a:r>
            <a:r>
              <a:rPr lang="en-US" sz="4000" b="1" dirty="0" err="1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perspe</a:t>
            </a:r>
            <a:r>
              <a:rPr lang="bs-Latn-BA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ktive za ljude u </a:t>
            </a:r>
            <a:r>
              <a:rPr lang="en-US" sz="4000" b="1" dirty="0" err="1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Bosni</a:t>
            </a:r>
            <a:r>
              <a:rPr lang="bs-Latn-BA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 i </a:t>
            </a:r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 Her</a:t>
            </a:r>
            <a:r>
              <a:rPr lang="bs-Latn-BA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c</a:t>
            </a:r>
            <a:r>
              <a:rPr lang="en-US" sz="4000" b="1" dirty="0" err="1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egovin</a:t>
            </a:r>
            <a:r>
              <a:rPr lang="bs-Latn-BA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i</a:t>
            </a:r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!</a:t>
            </a:r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5100" b="1" dirty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5100" b="1" dirty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bs-Latn-BA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Kako ga ostvariti</a:t>
            </a:r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:</a:t>
            </a:r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en-US" sz="2200" b="1" dirty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2200" b="1" dirty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r>
              <a:rPr lang="bs-Latn-BA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U p</a:t>
            </a:r>
            <a:r>
              <a:rPr lang="en-US" sz="4000" b="1" dirty="0" err="1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artners</a:t>
            </a:r>
            <a:r>
              <a:rPr lang="bs-Latn-BA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tvu sa</a:t>
            </a:r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 di</a:t>
            </a:r>
            <a:r>
              <a:rPr lang="bs-Latn-BA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ja</a:t>
            </a:r>
            <a:r>
              <a:rPr lang="en-US" sz="4000" b="1" dirty="0" err="1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spor</a:t>
            </a:r>
            <a:r>
              <a:rPr lang="bs-Latn-BA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om</a:t>
            </a:r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! </a:t>
            </a:r>
            <a:r>
              <a:rPr lang="en-US" sz="4000" b="1" dirty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/>
            </a:r>
            <a:br>
              <a:rPr lang="en-US" sz="4000" b="1" dirty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</a:br>
            <a:endParaRPr lang="en-US" sz="3000" b="1" dirty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66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633046" y="732361"/>
            <a:ext cx="7825154" cy="47286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s-Latn-BA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Angažiranje </a:t>
            </a:r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M</a:t>
            </a:r>
            <a:r>
              <a:rPr lang="bs-Latn-BA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LJPI</a:t>
            </a:r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, M</a:t>
            </a:r>
            <a:r>
              <a:rPr lang="bs-Latn-BA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VP</a:t>
            </a:r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 </a:t>
            </a:r>
            <a:r>
              <a:rPr lang="bs-Latn-BA" sz="4000" b="1" dirty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i</a:t>
            </a:r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 </a:t>
            </a:r>
            <a:endParaRPr lang="en-US" sz="4000" b="1" dirty="0" smtClean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  <a:p>
            <a:r>
              <a:rPr lang="bs-Latn-BA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veleposlanstva </a:t>
            </a:r>
            <a:r>
              <a:rPr lang="en-US" sz="4000" b="1" dirty="0" err="1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BiH</a:t>
            </a:r>
            <a:r>
              <a:rPr lang="bs-Latn-BA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 u inozemstvu</a:t>
            </a:r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!</a:t>
            </a:r>
            <a:endParaRPr lang="en-US" sz="4000" b="1" dirty="0" smtClean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  <a:p>
            <a:endParaRPr lang="en-US" sz="4000" b="1" dirty="0" smtClean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  <a:p>
            <a:endParaRPr lang="en-US" sz="4000" b="1" dirty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b="1" i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On</a:t>
            </a:r>
            <a:r>
              <a:rPr lang="bs-Latn-BA" sz="4000" b="1" i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-</a:t>
            </a:r>
            <a:r>
              <a:rPr lang="en-US" sz="4000" b="1" i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line </a:t>
            </a:r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platform</a:t>
            </a:r>
            <a:r>
              <a:rPr lang="bs-Latn-BA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a</a:t>
            </a:r>
            <a:endParaRPr lang="en-US" sz="4000" b="1" dirty="0" smtClean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4000" b="1" dirty="0" smtClean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bs-Latn-BA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P</a:t>
            </a:r>
            <a:r>
              <a:rPr lang="bs-Latn-BA" sz="37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redstavnička tijela</a:t>
            </a:r>
            <a:endParaRPr lang="en-US" sz="4000" b="1" dirty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  <a:p>
            <a:endParaRPr lang="en-US" sz="3000" b="1" dirty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826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33046" y="732361"/>
            <a:ext cx="7825154" cy="47286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s-Latn-BA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Angažiranje općina</a:t>
            </a:r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!</a:t>
            </a:r>
            <a:endParaRPr lang="en-US" sz="4000" b="1" dirty="0" smtClean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  <a:p>
            <a:endParaRPr lang="en-US" sz="4000" b="1" dirty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  <a:p>
            <a:endParaRPr lang="en-US" sz="4000" b="1" dirty="0" smtClean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  <a:p>
            <a:endParaRPr lang="en-US" sz="4000" b="1" dirty="0" smtClean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bs-Latn-BA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Veze uspostavljene na osobnoj razini</a:t>
            </a:r>
            <a:endParaRPr lang="en-US" sz="4000" b="1" dirty="0" smtClean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4000" b="1" dirty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P</a:t>
            </a:r>
            <a:r>
              <a:rPr lang="bs-Latn-BA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roaktivna</a:t>
            </a:r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 </a:t>
            </a:r>
            <a:r>
              <a:rPr lang="bs-Latn-BA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komunikacija</a:t>
            </a:r>
            <a:endParaRPr lang="en-US" sz="4000" b="1" dirty="0" smtClean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4000" b="1" dirty="0" smtClean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062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633046" y="732361"/>
            <a:ext cx="7825154" cy="47286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s-Latn-BA" sz="4000" b="1" dirty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A</a:t>
            </a:r>
            <a:r>
              <a:rPr lang="bs-Latn-BA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ngažiranje </a:t>
            </a:r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 </a:t>
            </a:r>
            <a:r>
              <a:rPr lang="bs-Latn-BA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ljudi</a:t>
            </a:r>
            <a:r>
              <a:rPr lang="en-US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!</a:t>
            </a:r>
            <a:endParaRPr lang="en-US" sz="4000" b="1" dirty="0" smtClean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  <a:p>
            <a:endParaRPr lang="en-US" sz="4000" b="1" dirty="0" smtClean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  <a:p>
            <a:endParaRPr lang="en-US" sz="4000" b="1" dirty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  <a:p>
            <a:endParaRPr lang="en-US" sz="4000" b="1" dirty="0" smtClean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bs-Latn-BA" sz="4000" b="1" dirty="0" smtClean="0">
                <a:solidFill>
                  <a:srgbClr val="FF0000"/>
                </a:solidFill>
                <a:latin typeface="BH OPTIFuturaDemiBold" charset="0"/>
                <a:ea typeface="BH OPTIFuturaDemiBold" charset="0"/>
                <a:cs typeface="BH OPTIFuturaDemiBold" charset="0"/>
              </a:rPr>
              <a:t>Stvaranje prilika</a:t>
            </a:r>
            <a:endParaRPr lang="en-US" sz="3000" b="1" dirty="0">
              <a:solidFill>
                <a:srgbClr val="FF0000"/>
              </a:solidFill>
              <a:latin typeface="BH OPTIFuturaDemiBold" charset="0"/>
              <a:ea typeface="BH OPTIFuturaDemiBold" charset="0"/>
              <a:cs typeface="BH OPTIFuturaDemi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826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Bildergebnis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393" y="5462587"/>
            <a:ext cx="2555144" cy="991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Bildergebnis für UNDP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0100" y="3103549"/>
            <a:ext cx="807436" cy="1633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Bildergebnis für iom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6490" y="3807184"/>
            <a:ext cx="2165950" cy="874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7718" y="1028700"/>
            <a:ext cx="2629709" cy="118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65300" y="5740400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U bliskoj suradnji sa</a:t>
            </a: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79" y="1025884"/>
            <a:ext cx="3183596" cy="11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https://scontent.fqls1-1.fna.fbcdn.net/v/t1.0-1/p200x200/20882176_1923317144593308_7084389443819096516_n.png?oh=1e575c2e3d3f5b241e691f28266c483f&amp;oe=5AC05DE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6049" y="5536863"/>
            <a:ext cx="776406" cy="776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826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679</TotalTime>
  <Words>62</Words>
  <Application>Microsoft Office PowerPoint</Application>
  <PresentationFormat>On-screen Show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Dijaspora za razvitak #D4D       Sarajevo, 13. prosinac 2017. godine </vt:lpstr>
      <vt:lpstr>PowerPoint Presentation</vt:lpstr>
      <vt:lpstr>PowerPoint Presentation</vt:lpstr>
      <vt:lpstr>60’000 ljudi podrijetlom iz  BiH žive u Švicarskoj.     Više od doznaka iz inozemstva:  Mreže, stručno znanje, vještine, kontakti, ulaganja, … </vt:lpstr>
      <vt:lpstr>Cilj:   Više prilika i bolje perspektive za ljude u Bosni i  Hercegovini!  Kako ga ostvariti:  U partnerstvu sa dijasporom!  </vt:lpstr>
      <vt:lpstr>PowerPoint Presentation</vt:lpstr>
      <vt:lpstr>PowerPoint Presentation</vt:lpstr>
      <vt:lpstr>PowerPoint Presentation</vt:lpstr>
      <vt:lpstr>PowerPoint Presentation</vt:lpstr>
      <vt:lpstr>Švicarski program za suradnju u  BiH Veleposlanstvo Švicarske Zmaja od Bosne 11 71000 Sarajevo  Web str.:  https://www.eda.admin.ch/bosnia-and-herzegovina Facebook:  @SwissEmbassySarajevo Online map: http://www.svicarskaubih.ba / http://www.swissinbih.ba Youtube:  SwissEmbassy@CH_Sarajevo     Azra Šarenkapa    David Kramer Programski časnik za migracije  Zamjenik ravnateljice za suradnju azra.sarenkapa@eda.admin.ch  david.kramer@eda.admin.ch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Ideologija</dc:creator>
  <cp:lastModifiedBy>operater</cp:lastModifiedBy>
  <cp:revision>49</cp:revision>
  <cp:lastPrinted>2017-12-12T13:17:21Z</cp:lastPrinted>
  <dcterms:created xsi:type="dcterms:W3CDTF">2017-03-24T13:21:48Z</dcterms:created>
  <dcterms:modified xsi:type="dcterms:W3CDTF">2017-12-12T13:21:49Z</dcterms:modified>
</cp:coreProperties>
</file>